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89" r:id="rId3"/>
    <p:sldId id="292" r:id="rId4"/>
    <p:sldId id="290" r:id="rId5"/>
    <p:sldId id="262" r:id="rId6"/>
    <p:sldId id="263" r:id="rId7"/>
    <p:sldId id="286" r:id="rId8"/>
    <p:sldId id="287" r:id="rId9"/>
    <p:sldId id="288" r:id="rId10"/>
    <p:sldId id="291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3B"/>
    <a:srgbClr val="DA3B47"/>
    <a:srgbClr val="0F2430"/>
    <a:srgbClr val="402331"/>
    <a:srgbClr val="572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9" autoAdjust="0"/>
    <p:restoredTop sz="94684"/>
  </p:normalViewPr>
  <p:slideViewPr>
    <p:cSldViewPr>
      <p:cViewPr varScale="1">
        <p:scale>
          <a:sx n="140" d="100"/>
          <a:sy n="140" d="100"/>
        </p:scale>
        <p:origin x="1104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B4EE3-ECEA-C242-845D-2BC1C3F9E94E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B98A9-6A52-9349-91A7-D6CDA629B33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648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1B98A9-6A52-9349-91A7-D6CDA629B33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sales@humanresourcesonline.net" TargetMode="External"/><Relationship Id="rId2" Type="http://schemas.openxmlformats.org/officeDocument/2006/relationships/hyperlink" Target="mailto:adrianr@humanresourcesonline.ne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0417360-AD4E-6528-C31A-C59D991EAB88}"/>
              </a:ext>
            </a:extLst>
          </p:cNvPr>
          <p:cNvSpPr txBox="1"/>
          <p:nvPr/>
        </p:nvSpPr>
        <p:spPr>
          <a:xfrm>
            <a:off x="2286000" y="4731990"/>
            <a:ext cx="457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TW" sz="11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ENTRY FORM </a:t>
            </a:r>
            <a:r>
              <a:rPr lang="en-US" altLang="zh-TW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 TALENT </a:t>
            </a:r>
            <a:r>
              <a:rPr lang="en-US" altLang="zh-TW" sz="11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CATEGORY</a:t>
            </a:r>
            <a:endParaRPr lang="en-US" sz="11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DEB2D7-E853-8A0D-0800-82F2D92DCF6F}"/>
              </a:ext>
            </a:extLst>
          </p:cNvPr>
          <p:cNvSpPr txBox="1"/>
          <p:nvPr/>
        </p:nvSpPr>
        <p:spPr>
          <a:xfrm>
            <a:off x="179512" y="1059582"/>
            <a:ext cx="8856984" cy="3508653"/>
          </a:xfrm>
          <a:prstGeom prst="rect">
            <a:avLst/>
          </a:prstGeom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DECLARATION </a:t>
            </a:r>
          </a:p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r>
              <a:rPr lang="en-US" sz="1600" b="1" kern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2"/>
              </a:rPr>
              <a:t>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 agree to the terms and conditions and declare that this entry form is eligible for entry. I confirm all facts and figures contained within are accurate and true. I will be available should the judging panel wish to clarify any information within this entry form.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-THE END- </a:t>
            </a: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3208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F9E1B67-9766-97A5-60E7-5C8E3F99E049}"/>
              </a:ext>
            </a:extLst>
          </p:cNvPr>
          <p:cNvSpPr txBox="1"/>
          <p:nvPr/>
        </p:nvSpPr>
        <p:spPr>
          <a:xfrm>
            <a:off x="44519" y="987574"/>
            <a:ext cx="4599489" cy="3724092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900" b="1" u="sng" dirty="0">
                <a:solidFill>
                  <a:srgbClr val="C00000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Entry Form – Talent</a:t>
            </a:r>
            <a:br>
              <a:rPr lang="en-US" sz="900" b="1" u="sng" dirty="0">
                <a:solidFill>
                  <a:srgbClr val="C00000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US" sz="900" b="1" u="sng" dirty="0">
              <a:solidFill>
                <a:srgbClr val="C00000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i="1" dirty="0">
                <a:solidFill>
                  <a:srgbClr val="33333B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(This form is only applicable for Category 41 – Leader of the Year)</a:t>
            </a:r>
          </a:p>
          <a:p>
            <a:endParaRPr lang="en-US" sz="900" i="1" dirty="0">
              <a:solidFill>
                <a:srgbClr val="3E041D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Here are some guiding pointers that judges will be looking out for. Please ensure your entry answers the points below for the various sections:</a:t>
            </a: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1. Vision and Goals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is the background of your nominee?  His / her vision for HR in the organisation?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did your nominee set out to achieve 12 months ago?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Detail attributes this individual possesses that benefit the business.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List your nominee’s innovative approach to people management.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would colleagues describe this individual? What are some personal attributes?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innovative and / or new changes implemented and / or challenged by the nominee? What is the expected business ROI from the changes incorporated?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include some testimonials from peers / senior management / clients.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</a:p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2. Implementation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initiatives / programmes led by this individual from his / her managerial leadership?</a:t>
            </a:r>
            <a:r>
              <a:rPr lang="en-SG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 </a:t>
            </a: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your nominee decide on the particular strategy?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business problem(s) is your nominee trying to address?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Demonstrates why the strategy was implemented and its impact.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challenges did your nominee encounter and how did s / he solve them?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explain in greater detail a situation in which this individual stepped up.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is this nominee’s implementation different or unique?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the individual get the buy-in from the respective stakeholders?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9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6235235-B20B-8DD3-1B2A-35BAA5E1F717}"/>
              </a:ext>
            </a:extLst>
          </p:cNvPr>
          <p:cNvSpPr txBox="1"/>
          <p:nvPr/>
        </p:nvSpPr>
        <p:spPr>
          <a:xfrm>
            <a:off x="4283968" y="1906879"/>
            <a:ext cx="4599489" cy="280076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3. Impact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HR metrics did your nominee achieve?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How did your nominee contribute to your organisation’s commercial / business goals?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was the feedback from stakeholders (employees, line management, top management) post implementation?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Please list the primary and secondary impact.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Evidence of success: How has the idea / strategy strengthened the organisation? Please use metrics, anecdotes and case studies.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Judges will consider feedback from stakeholders.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4. Future Plans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 – [</a:t>
            </a:r>
            <a:r>
              <a:rPr lang="en-US" sz="8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25%] </a:t>
            </a:r>
            <a:r>
              <a:rPr lang="en-US" sz="800" b="1" dirty="0">
                <a:latin typeface="Arial" pitchFamily="34" charset="0"/>
                <a:cs typeface="Arial" pitchFamily="34" charset="0"/>
              </a:rPr>
              <a:t>(500 max. words)</a:t>
            </a:r>
          </a:p>
          <a:p>
            <a:endParaRPr lang="en-US" sz="800" b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objectives does your nominee plan to pursue next?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Has your nominee’s performance affected the way your organisation approaches HR policy changes?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else can be done differently to further improve?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other support areas your nominee could benefit from in the future?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are some room for areas of improvement? 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AU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What has your nominee’s performance taught your team about what else is achievable?</a:t>
            </a:r>
            <a:endParaRPr lang="en-SG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US" sz="8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US" sz="8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Your entry could focus on an existing or a new initiative, programme, campaign, project, etc. </a:t>
            </a:r>
            <a:endParaRPr lang="en-US" sz="9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695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32D2F-BEF2-7FFA-763A-40AE9B9DFB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97C504D-9C91-632B-5108-283E9DA2CCF1}"/>
              </a:ext>
            </a:extLst>
          </p:cNvPr>
          <p:cNvSpPr/>
          <p:nvPr/>
        </p:nvSpPr>
        <p:spPr>
          <a:xfrm>
            <a:off x="359532" y="987574"/>
            <a:ext cx="8460940" cy="2446824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en-US" sz="11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GUIDELINES</a:t>
            </a:r>
            <a:endParaRPr lang="en-US" sz="11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refer to the HR Vendor of the Year 2026 Entry Guidelines for specific requirements, category descriptions, entry criteria details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Any sensitive or confidential information which is to be used for judging purposes only must be clearly indicated in </a:t>
            </a:r>
            <a:r>
              <a:rPr lang="en-US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 text 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or </a:t>
            </a:r>
            <a:r>
              <a:rPr lang="en-US" sz="1000" dirty="0">
                <a:solidFill>
                  <a:schemeClr val="bg1"/>
                </a:solidFill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highlighted in red </a:t>
            </a:r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Refrain from using your own entry template with your company branding, and only use what is provided.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use only 10-point font size, Arial. Please be reminded that the limit for your overall entry form is restricted to 2000 words only. Judges can mark you down for exceeding word limit.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Please take note that we will omit Inc, Corporation, Pte. Ltd, PT,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Berhad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Sdn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Bhd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in order to follow our editorial design guidelines in all marketing collaterals including trophy.</a:t>
            </a:r>
          </a:p>
          <a:p>
            <a:pPr marL="342900" indent="-342900">
              <a:buFont typeface="+mj-lt"/>
              <a:buAutoNum type="arabicPeriod"/>
            </a:pP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The entry form is for the </a:t>
            </a:r>
            <a:r>
              <a:rPr lang="en-GB" sz="1000" b="1" dirty="0">
                <a:latin typeface="Arial" panose="020B0604020202020204" pitchFamily="34" charset="0"/>
                <a:cs typeface="Arial" panose="020B0604020202020204" pitchFamily="34" charset="0"/>
              </a:rPr>
              <a:t>Talent category 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only. Products / Services and Providers categories are different. Please use the </a:t>
            </a:r>
            <a:r>
              <a:rPr lang="en-GB" sz="1000" u="sng" dirty="0">
                <a:latin typeface="Arial" panose="020B0604020202020204" pitchFamily="34" charset="0"/>
                <a:cs typeface="Arial" panose="020B0604020202020204" pitchFamily="34" charset="0"/>
              </a:rPr>
              <a:t>correct form</a:t>
            </a:r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100" b="1" u="sng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SUBMIT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Once you are ready to submit your nomination, please save this file as a PDF document.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Remember to prepare and upload your supporting documents and images, if any, on the online submission page.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Upload this core award entry form document along with the supporting documents and images.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C6204C2-94C1-1672-9DE7-ACE6A744AD95}"/>
              </a:ext>
            </a:extLst>
          </p:cNvPr>
          <p:cNvSpPr txBox="1"/>
          <p:nvPr/>
        </p:nvSpPr>
        <p:spPr>
          <a:xfrm>
            <a:off x="394358" y="3453444"/>
            <a:ext cx="8316924" cy="1654299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r>
              <a:rPr lang="en-US" sz="1100" b="1" u="sng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US</a:t>
            </a:r>
            <a:br>
              <a:rPr lang="en-US" sz="1050" b="1" u="sng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050" b="1" u="sng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00" b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Adrian Ray</a:t>
            </a:r>
          </a:p>
          <a:p>
            <a:r>
              <a:rPr lang="en-US" sz="1000" i="1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Senior Regional Project Manager</a:t>
            </a:r>
            <a:endParaRPr lang="en-SG" sz="1000" dirty="0">
              <a:latin typeface="Arial" panose="020B0604020202020204" pitchFamily="34" charset="0"/>
              <a:cs typeface="Arial" pitchFamily="34" charset="0"/>
            </a:endParaRPr>
          </a:p>
          <a:p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Tel: +65 6692 9031 (Ext 812)</a:t>
            </a:r>
            <a:b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Mobile: +63 997 5330 853</a:t>
            </a:r>
            <a:b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Email: </a:t>
            </a:r>
            <a:r>
              <a:rPr lang="en-US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hlinkClick r:id="rId2"/>
              </a:rPr>
              <a:t>adrianr@humanresourcesonline.net</a:t>
            </a:r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GB" sz="1000" i="1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b="1" dirty="0">
              <a:solidFill>
                <a:srgbClr val="40233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b="1" dirty="0">
              <a:solidFill>
                <a:srgbClr val="40233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b="1" dirty="0">
              <a:solidFill>
                <a:srgbClr val="402331"/>
              </a:solidFill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r>
              <a:rPr lang="en-SG" sz="1000" b="1" dirty="0">
                <a:solidFill>
                  <a:srgbClr val="C00000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Sponsorship Opportunities</a:t>
            </a:r>
            <a:br>
              <a:rPr lang="en-SG" sz="1000" b="1" dirty="0">
                <a:solidFill>
                  <a:srgbClr val="33333B"/>
                </a:solidFill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For bespoke sponsorship packages please contact our Sales Team </a:t>
            </a:r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  <a:t>at </a:t>
            </a:r>
            <a: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  <a:hlinkClick r:id="rId3"/>
              </a:rPr>
              <a:t>sales@humanresourcesonline.net</a:t>
            </a:r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SG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endParaRPr lang="en-GB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  <a:p>
            <a:br>
              <a:rPr lang="en-GB" sz="1000" dirty="0">
                <a:latin typeface="Arial" panose="020B0604020202020204" pitchFamily="34" charset="0"/>
                <a:ea typeface="Helvetica Neue" panose="02000503000000020004" pitchFamily="2" charset="0"/>
                <a:cs typeface="Arial" panose="020B0604020202020204" pitchFamily="34" charset="0"/>
              </a:rPr>
            </a:br>
            <a:endParaRPr lang="en-US" sz="1000" dirty="0">
              <a:latin typeface="Arial" panose="020B0604020202020204" pitchFamily="34" charset="0"/>
              <a:ea typeface="Helvetica Neue" panose="02000503000000020004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129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E30B24-DCB0-7242-BA2F-D9A7FD9A4B11}"/>
              </a:ext>
            </a:extLst>
          </p:cNvPr>
          <p:cNvSpPr txBox="1"/>
          <p:nvPr/>
        </p:nvSpPr>
        <p:spPr>
          <a:xfrm>
            <a:off x="107504" y="1235620"/>
            <a:ext cx="4953000" cy="307773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r>
              <a:rPr lang="en-US" sz="1400" b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ENTRY DETAILS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952" y="1667668"/>
            <a:ext cx="4392488" cy="1384995"/>
          </a:xfrm>
          <a:prstGeom prst="rect">
            <a:avLst/>
          </a:prstGeom>
          <a:noFill/>
          <a:ln w="3175"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TW" sz="105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Please provide the following information: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Company Name: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cs typeface="Arial" panose="020B0604020202020204" pitchFamily="34" charset="0"/>
              </a:rPr>
              <a:t>Name of Candidate (Full Name / Direct Line / Mobile):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cs typeface="Arial" panose="020B0604020202020204" pitchFamily="34" charset="0"/>
              </a:rPr>
              <a:t>Designation: </a:t>
            </a:r>
          </a:p>
          <a:p>
            <a:pPr marL="457200" indent="-457200">
              <a:defRPr/>
            </a:pPr>
            <a:r>
              <a:rPr lang="en-GB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Country: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Name of Category: </a:t>
            </a:r>
            <a:r>
              <a:rPr lang="en-US" altLang="zh-TW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Leader of the Year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Company Website URL: </a:t>
            </a:r>
          </a:p>
          <a:p>
            <a:pPr marL="457200" indent="-457200">
              <a:defRPr/>
            </a:pPr>
            <a:r>
              <a:rPr lang="en-US" altLang="zh-TW" sz="1050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Email </a:t>
            </a:r>
            <a:r>
              <a:rPr lang="en-US" altLang="zh-TW" sz="900" i="1" dirty="0"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(generic, e.g. subscriptions@humanresourcesonline.net): </a:t>
            </a:r>
            <a:endParaRPr lang="en-US" altLang="zh-TW" sz="1050" i="1" dirty="0"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4537230" y="1302462"/>
            <a:ext cx="4392488" cy="2736305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  <a:alpha val="95000"/>
              </a:schemeClr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400" dirty="0">
                <a:latin typeface="Arial" panose="020B0604020202020204" pitchFamily="34" charset="0"/>
                <a:cs typeface="Arial" panose="020B0604020202020204" pitchFamily="34" charset="0"/>
              </a:rPr>
              <a:t>Please paste your organisation / brand logo here</a:t>
            </a:r>
            <a:br>
              <a:rPr kumimoji="0" lang="en-US" altLang="zh-TW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</a:br>
            <a:endParaRPr kumimoji="0" lang="zh-TW" altLang="en-US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586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DE30B24-DCB0-7242-BA2F-D9A7FD9A4B11}"/>
              </a:ext>
            </a:extLst>
          </p:cNvPr>
          <p:cNvSpPr txBox="1"/>
          <p:nvPr/>
        </p:nvSpPr>
        <p:spPr>
          <a:xfrm>
            <a:off x="452983" y="1136484"/>
            <a:ext cx="4876800" cy="338550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algn="just"/>
            <a:r>
              <a:rPr lang="en-SG" sz="1600" b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Entry Details (cont.) </a:t>
            </a:r>
            <a:endParaRPr lang="en-SG" sz="1200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1491630"/>
            <a:ext cx="8136904" cy="2862322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TW" sz="1100" b="1" dirty="0">
                <a:latin typeface="Arial" panose="020B0604020202020204" pitchFamily="34" charset="0"/>
                <a:cs typeface="Arial" panose="020B0604020202020204" pitchFamily="34" charset="0"/>
              </a:rPr>
              <a:t>Please provide a max. 300 words company description: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59886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BA3CD1-43D1-95EC-32DA-EB800BA5C93F}"/>
              </a:ext>
            </a:extLst>
          </p:cNvPr>
          <p:cNvSpPr txBox="1"/>
          <p:nvPr/>
        </p:nvSpPr>
        <p:spPr>
          <a:xfrm>
            <a:off x="107504" y="1243662"/>
            <a:ext cx="8928992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3985201-6457-9589-6AAE-D88DA8D51539}"/>
              </a:ext>
            </a:extLst>
          </p:cNvPr>
          <p:cNvSpPr/>
          <p:nvPr/>
        </p:nvSpPr>
        <p:spPr>
          <a:xfrm>
            <a:off x="24441" y="997441"/>
            <a:ext cx="62593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1: Vision and Goals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08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1463" y="1233795"/>
            <a:ext cx="8784976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3653299-C5A3-F789-46CA-703897344565}"/>
              </a:ext>
            </a:extLst>
          </p:cNvPr>
          <p:cNvSpPr/>
          <p:nvPr/>
        </p:nvSpPr>
        <p:spPr>
          <a:xfrm>
            <a:off x="107504" y="987574"/>
            <a:ext cx="69078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2: Implementation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881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1204445"/>
            <a:ext cx="8712968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E78A295-749A-BD44-DE12-EF7DE32FC489}"/>
              </a:ext>
            </a:extLst>
          </p:cNvPr>
          <p:cNvSpPr/>
          <p:nvPr/>
        </p:nvSpPr>
        <p:spPr>
          <a:xfrm>
            <a:off x="179512" y="987574"/>
            <a:ext cx="575567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3: Impact (25%)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719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233795"/>
            <a:ext cx="8784976" cy="34163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9DF79FE-BD94-71CD-A9AD-12AB3DEAC448}"/>
              </a:ext>
            </a:extLst>
          </p:cNvPr>
          <p:cNvSpPr/>
          <p:nvPr/>
        </p:nvSpPr>
        <p:spPr>
          <a:xfrm>
            <a:off x="107504" y="987574"/>
            <a:ext cx="59717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TW" sz="1000" b="1" dirty="0">
                <a:latin typeface="Arial" panose="020B0604020202020204" pitchFamily="34" charset="0"/>
                <a:cs typeface="Arial" panose="020B0604020202020204" pitchFamily="34" charset="0"/>
              </a:rPr>
              <a:t>Section 4: Future Plans – 25% (Max. 500 words)</a:t>
            </a:r>
            <a:endParaRPr lang="zh-TW" altLang="en-US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6803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3944</TotalTime>
  <Words>954</Words>
  <Application>Microsoft Office PowerPoint</Application>
  <PresentationFormat>On-screen Show (16:9)</PresentationFormat>
  <Paragraphs>143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Booney Tay</dc:creator>
  <cp:lastModifiedBy>Joleen Quek</cp:lastModifiedBy>
  <cp:revision>563</cp:revision>
  <dcterms:created xsi:type="dcterms:W3CDTF">2006-08-16T00:00:00Z</dcterms:created>
  <dcterms:modified xsi:type="dcterms:W3CDTF">2026-05-05T09:08:18Z</dcterms:modified>
</cp:coreProperties>
</file>